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FA80E-31A4-4BB8-BC9E-C2A0C0766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1747" y="3894185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pt-BR" sz="5400" dirty="0"/>
              <a:t>Sua estante sempre em suas mãos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DF2A47-F02A-446F-BE3F-C3FFF230C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937" y="2779975"/>
            <a:ext cx="9144000" cy="754025"/>
          </a:xfrm>
        </p:spPr>
        <p:txBody>
          <a:bodyPr>
            <a:noAutofit/>
          </a:bodyPr>
          <a:lstStyle/>
          <a:p>
            <a:pPr algn="ctr"/>
            <a:r>
              <a:rPr lang="pt-BR" sz="7200" dirty="0"/>
              <a:t>Virtual Shelf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03E0CF3-2666-4744-B4F3-3C0A4EAB6F4F}"/>
              </a:ext>
            </a:extLst>
          </p:cNvPr>
          <p:cNvSpPr txBox="1"/>
          <p:nvPr/>
        </p:nvSpPr>
        <p:spPr>
          <a:xfrm>
            <a:off x="11035747" y="6396335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Renato Gallis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RM38654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38AD2B2-898E-4D19-BC8C-E0F65038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820" y="-52153"/>
            <a:ext cx="2239766" cy="22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03E0CF3-2666-4744-B4F3-3C0A4EAB6F4F}"/>
              </a:ext>
            </a:extLst>
          </p:cNvPr>
          <p:cNvSpPr txBox="1"/>
          <p:nvPr/>
        </p:nvSpPr>
        <p:spPr>
          <a:xfrm>
            <a:off x="11035747" y="6396335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Renato Gallis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RM38654 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C30A7DCC-3552-476D-AFF8-32AB1527BA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9389796"/>
              </p:ext>
            </p:extLst>
          </p:nvPr>
        </p:nvGraphicFramePr>
        <p:xfrm>
          <a:off x="460514" y="1333224"/>
          <a:ext cx="11029122" cy="4431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525772">
                  <a:extLst>
                    <a:ext uri="{9D8B030D-6E8A-4147-A177-3AD203B41FA5}">
                      <a16:colId xmlns:a16="http://schemas.microsoft.com/office/drawing/2014/main" val="3985319688"/>
                    </a:ext>
                  </a:extLst>
                </a:gridCol>
                <a:gridCol w="5503350">
                  <a:extLst>
                    <a:ext uri="{9D8B030D-6E8A-4147-A177-3AD203B41FA5}">
                      <a16:colId xmlns:a16="http://schemas.microsoft.com/office/drawing/2014/main" val="1435366917"/>
                    </a:ext>
                  </a:extLst>
                </a:gridCol>
              </a:tblGrid>
              <a:tr h="54369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Virtual Shelf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Skoob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274609"/>
                  </a:ext>
                </a:extLst>
              </a:tr>
              <a:tr h="93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Diferencial a utilização simples para armazenar seus livros. </a:t>
                      </a:r>
                      <a:endParaRPr lang="pt-B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Possui muitas informações e opções, onde o usuário chega a se perder na usabilidade</a:t>
                      </a:r>
                    </a:p>
                    <a:p>
                      <a:pPr algn="ctr"/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029468"/>
                  </a:ext>
                </a:extLst>
              </a:tr>
              <a:tr h="670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Mostra um mapa informando as livrarias mais próximas de seu local</a:t>
                      </a:r>
                    </a:p>
                    <a:p>
                      <a:pPr algn="ctr"/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Não possui funcionalidade de localização facilitando a sua visita a livrarias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53420"/>
                  </a:ext>
                </a:extLst>
              </a:tr>
              <a:tr h="670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Disponível inicialmente em Inglês e Português -</a:t>
                      </a:r>
                      <a:r>
                        <a:rPr lang="pt-BR" sz="1200" dirty="0" err="1"/>
                        <a:t>Br</a:t>
                      </a:r>
                      <a:endParaRPr lang="pt-BR" sz="1200" dirty="0"/>
                    </a:p>
                    <a:p>
                      <a:pPr algn="ctr"/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Não possui versão em inglês tornando restringindo a sua utilização</a:t>
                      </a:r>
                    </a:p>
                    <a:p>
                      <a:pPr algn="ctr"/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367"/>
                  </a:ext>
                </a:extLst>
              </a:tr>
              <a:tr h="93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Possibilidade de compartilhamento de conteúdo mesmo que o destinatário não possua o app.</a:t>
                      </a:r>
                    </a:p>
                    <a:p>
                      <a:pPr algn="ctr"/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Interação somente com os usuários que possuem o app</a:t>
                      </a:r>
                    </a:p>
                    <a:p>
                      <a:pPr algn="ctr"/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402676"/>
                  </a:ext>
                </a:extLst>
              </a:tr>
              <a:tr h="670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Possibilidade de usar algumas funcionalidades de forma offline</a:t>
                      </a:r>
                    </a:p>
                    <a:p>
                      <a:pPr algn="ctr"/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Precisa estar online para utilizar</a:t>
                      </a:r>
                    </a:p>
                    <a:p>
                      <a:pPr algn="ctr"/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06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31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03E0CF3-2666-4744-B4F3-3C0A4EAB6F4F}"/>
              </a:ext>
            </a:extLst>
          </p:cNvPr>
          <p:cNvSpPr txBox="1"/>
          <p:nvPr/>
        </p:nvSpPr>
        <p:spPr>
          <a:xfrm>
            <a:off x="11035747" y="6396335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Renato Gallis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RM38654 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4FA84E4-37E4-4B0F-8D32-BE69E152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Abrangência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2C9142E-DED2-45B5-809B-E1AFCCA8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sua primeira versão </a:t>
            </a:r>
            <a:r>
              <a:rPr lang="pt-BR" i="1" dirty="0"/>
              <a:t>Virtual </a:t>
            </a:r>
            <a:r>
              <a:rPr lang="pt-BR" i="1" dirty="0" err="1"/>
              <a:t>Shelf</a:t>
            </a:r>
            <a:r>
              <a:rPr lang="pt-BR" i="1"/>
              <a:t>  </a:t>
            </a:r>
            <a:r>
              <a:rPr lang="pt-BR" dirty="0"/>
              <a:t>já demonstra varias vantagens para seus usuários tendo em vista novas funcionalidades para o próximo release.</a:t>
            </a:r>
          </a:p>
          <a:p>
            <a:endParaRPr lang="pt-BR" dirty="0"/>
          </a:p>
          <a:p>
            <a:r>
              <a:rPr lang="pt-BR" dirty="0"/>
              <a:t>O investimento inicial para desenvolvimento do protótipo apresentado é de R$ 50 MIL. com projeção de faturamento de R$ 60 mil em seu primeiro mês de vendas.</a:t>
            </a:r>
          </a:p>
        </p:txBody>
      </p:sp>
    </p:spTree>
    <p:extLst>
      <p:ext uri="{BB962C8B-B14F-4D97-AF65-F5344CB8AC3E}">
        <p14:creationId xmlns:p14="http://schemas.microsoft.com/office/powerpoint/2010/main" val="416097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03E0CF3-2666-4744-B4F3-3C0A4EAB6F4F}"/>
              </a:ext>
            </a:extLst>
          </p:cNvPr>
          <p:cNvSpPr txBox="1"/>
          <p:nvPr/>
        </p:nvSpPr>
        <p:spPr>
          <a:xfrm>
            <a:off x="11035747" y="6396335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Renato Gallis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RM38654 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79F6D16C-135E-4CF8-97A4-5BAFAEC0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Oportunidade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DDE8F4E-C623-4134-B4BD-C9A2DF83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Guardar os títulos de livros que possuímos em um único lugar;</a:t>
            </a:r>
          </a:p>
          <a:p>
            <a:endParaRPr lang="pt-BR" dirty="0"/>
          </a:p>
          <a:p>
            <a:r>
              <a:rPr lang="pt-BR" dirty="0"/>
              <a:t>Termos a mão os títulos que possuímos para não correr o risco de comprarmos títulos iguais;</a:t>
            </a:r>
          </a:p>
          <a:p>
            <a:endParaRPr lang="pt-BR" dirty="0"/>
          </a:p>
          <a:p>
            <a:r>
              <a:rPr lang="pt-BR" dirty="0"/>
              <a:t>Compartilhar os livros que temos com os amigos para possíveis trocas ou vendas;</a:t>
            </a:r>
          </a:p>
          <a:p>
            <a:endParaRPr lang="pt-BR" dirty="0"/>
          </a:p>
          <a:p>
            <a:r>
              <a:rPr lang="pt-BR" dirty="0"/>
              <a:t>Catalogar todos os títulos de livros que possuímos de forma offline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096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03E0CF3-2666-4744-B4F3-3C0A4EAB6F4F}"/>
              </a:ext>
            </a:extLst>
          </p:cNvPr>
          <p:cNvSpPr txBox="1"/>
          <p:nvPr/>
        </p:nvSpPr>
        <p:spPr>
          <a:xfrm>
            <a:off x="11035747" y="6396335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Renato Gallis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RM38654 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79F6D16C-135E-4CF8-97A4-5BAFAEC0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Solução Proposta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DDE8F4E-C623-4134-B4BD-C9A2DF83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app virtual shelf é uma forma </a:t>
            </a:r>
            <a:r>
              <a:rPr lang="pt-BR" i="1" dirty="0"/>
              <a:t>ágil e descomplicada</a:t>
            </a:r>
            <a:r>
              <a:rPr lang="pt-BR" dirty="0"/>
              <a:t> do usuário organizar e catalogar seus livros.</a:t>
            </a:r>
          </a:p>
          <a:p>
            <a:endParaRPr lang="pt-BR" dirty="0"/>
          </a:p>
          <a:p>
            <a:r>
              <a:rPr lang="pt-BR" dirty="0"/>
              <a:t>Propondo uma maneira simples e fácil de utilização não requer aprendizado prévio para uso do app.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0725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03E0CF3-2666-4744-B4F3-3C0A4EAB6F4F}"/>
              </a:ext>
            </a:extLst>
          </p:cNvPr>
          <p:cNvSpPr txBox="1"/>
          <p:nvPr/>
        </p:nvSpPr>
        <p:spPr>
          <a:xfrm>
            <a:off x="11035747" y="6396335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Renato Gallis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RM38654 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79F6D16C-135E-4CF8-97A4-5BAFAEC0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Algumas telas:</a:t>
            </a:r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86194CB9-B7F6-43B5-8B24-9C5A9A246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44DCE45-B54C-4AF1-BA8E-EE3B15CF4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352" y="1689626"/>
            <a:ext cx="2448227" cy="43524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F95878-A0F2-4035-935F-7D522517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33" y="1689626"/>
            <a:ext cx="2448226" cy="43524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7AC8E6B-32B3-4221-86D7-D288855DD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635" y="1689626"/>
            <a:ext cx="2448225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9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03E0CF3-2666-4744-B4F3-3C0A4EAB6F4F}"/>
              </a:ext>
            </a:extLst>
          </p:cNvPr>
          <p:cNvSpPr txBox="1"/>
          <p:nvPr/>
        </p:nvSpPr>
        <p:spPr>
          <a:xfrm>
            <a:off x="11035747" y="6396335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Renato Gallis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RM38654 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FC13CE6C-1A82-4682-AFEC-7BCA44C92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100" y="1085964"/>
            <a:ext cx="2447627" cy="4351338"/>
          </a:xfr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078B7EA-A90C-4FA1-B9BB-AEDDB3E5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73" y="1085964"/>
            <a:ext cx="2448226" cy="43524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C5D4933-FD15-425D-B660-1702F0350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845" y="1085964"/>
            <a:ext cx="2448226" cy="43524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01A08B-BF1F-4BA9-A79F-2A259E269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173" y="1084902"/>
            <a:ext cx="2448226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2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03E0CF3-2666-4744-B4F3-3C0A4EAB6F4F}"/>
              </a:ext>
            </a:extLst>
          </p:cNvPr>
          <p:cNvSpPr txBox="1"/>
          <p:nvPr/>
        </p:nvSpPr>
        <p:spPr>
          <a:xfrm>
            <a:off x="11035747" y="6396335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Renato Gallis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RM38654 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B65252F-C306-4689-9BAD-C725DB8DF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970" y="1005009"/>
            <a:ext cx="2447627" cy="4351338"/>
          </a:xfr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F1828A6-3CBB-4DA0-AB6C-94A98A33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706" y="1003947"/>
            <a:ext cx="2448225" cy="4352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B27B09F-D436-48EC-9A63-FF630C3A5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944" y="1003947"/>
            <a:ext cx="2448225" cy="43524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FCFB78C-F596-4121-BE2C-7CE70B354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182" y="1003947"/>
            <a:ext cx="2448226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1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03E0CF3-2666-4744-B4F3-3C0A4EAB6F4F}"/>
              </a:ext>
            </a:extLst>
          </p:cNvPr>
          <p:cNvSpPr txBox="1"/>
          <p:nvPr/>
        </p:nvSpPr>
        <p:spPr>
          <a:xfrm>
            <a:off x="11035747" y="6396335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Renato Gallis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RM38654 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6FCFC154-82C6-406B-ADA7-C49554E2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48" y="921165"/>
            <a:ext cx="2447627" cy="4351338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915315B-1C28-4B84-815B-DA961F36F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261" y="920103"/>
            <a:ext cx="2448224" cy="43524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6032B89-86CE-4471-B766-F210F89E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81" y="920103"/>
            <a:ext cx="2448225" cy="43524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901E1E-BD0B-4170-80FB-AC90C2A02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0702" y="920103"/>
            <a:ext cx="2448226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90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03E0CF3-2666-4744-B4F3-3C0A4EAB6F4F}"/>
              </a:ext>
            </a:extLst>
          </p:cNvPr>
          <p:cNvSpPr txBox="1"/>
          <p:nvPr/>
        </p:nvSpPr>
        <p:spPr>
          <a:xfrm>
            <a:off x="11035747" y="6396335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Renato Gallis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RM38654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86C7E5B-F5AD-4F62-94BD-E0298AE22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774" y="1345565"/>
            <a:ext cx="2447627" cy="43513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8405C8-B4E6-4E4B-BC17-3DDED56A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227" y="1344503"/>
            <a:ext cx="2448225" cy="43524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DBADD2-C9BD-4084-A4E3-79376925F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957" y="1428750"/>
            <a:ext cx="2448225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03E0CF3-2666-4744-B4F3-3C0A4EAB6F4F}"/>
              </a:ext>
            </a:extLst>
          </p:cNvPr>
          <p:cNvSpPr txBox="1"/>
          <p:nvPr/>
        </p:nvSpPr>
        <p:spPr>
          <a:xfrm>
            <a:off x="11035747" y="6396335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Renato Gallis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RM38654 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F09B3A3-D39F-442C-BBAF-0E58EFFE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 Comparativo: </a:t>
            </a:r>
            <a:r>
              <a:rPr lang="pt-BR" sz="2000" dirty="0"/>
              <a:t>Players Existentes</a:t>
            </a:r>
          </a:p>
        </p:txBody>
      </p:sp>
      <p:pic>
        <p:nvPicPr>
          <p:cNvPr id="18" name="Espaço Reservado para Conteúdo 17">
            <a:extLst>
              <a:ext uri="{FF2B5EF4-FFF2-40B4-BE49-F238E27FC236}">
                <a16:creationId xmlns:a16="http://schemas.microsoft.com/office/drawing/2014/main" id="{24401EC0-6F9B-4C17-AE67-E910E1A5F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40" y="2590623"/>
            <a:ext cx="5165824" cy="2905776"/>
          </a:xfr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4F4A3A3-2881-4FA4-A79B-34D0A7ED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166" y="2590623"/>
            <a:ext cx="5168348" cy="290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4465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576</TotalTime>
  <Words>308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Corbel</vt:lpstr>
      <vt:lpstr>Profundidade</vt:lpstr>
      <vt:lpstr>Sua estante sempre em suas mãos</vt:lpstr>
      <vt:lpstr>1. Oportunidade</vt:lpstr>
      <vt:lpstr>2. Solução Proposta</vt:lpstr>
      <vt:lpstr>3. Algumas telas:</vt:lpstr>
      <vt:lpstr>Apresentação do PowerPoint</vt:lpstr>
      <vt:lpstr>Apresentação do PowerPoint</vt:lpstr>
      <vt:lpstr>Apresentação do PowerPoint</vt:lpstr>
      <vt:lpstr>Apresentação do PowerPoint</vt:lpstr>
      <vt:lpstr>4. Comparativo: Players Existentes</vt:lpstr>
      <vt:lpstr>Apresentação do PowerPoint</vt:lpstr>
      <vt:lpstr>5. Abrangência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estante virtual</dc:title>
  <dc:creator>Renato Gallis</dc:creator>
  <cp:lastModifiedBy>Renato Gallis</cp:lastModifiedBy>
  <cp:revision>32</cp:revision>
  <dcterms:created xsi:type="dcterms:W3CDTF">2017-09-12T13:45:41Z</dcterms:created>
  <dcterms:modified xsi:type="dcterms:W3CDTF">2017-09-15T22:19:27Z</dcterms:modified>
</cp:coreProperties>
</file>